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9" r:id="rId3"/>
    <p:sldId id="277" r:id="rId4"/>
    <p:sldId id="474" r:id="rId5"/>
    <p:sldId id="478" r:id="rId6"/>
    <p:sldId id="477" r:id="rId7"/>
    <p:sldId id="475" r:id="rId8"/>
    <p:sldId id="445" r:id="rId9"/>
    <p:sldId id="446" r:id="rId10"/>
    <p:sldId id="447" r:id="rId11"/>
    <p:sldId id="448" r:id="rId12"/>
    <p:sldId id="449" r:id="rId13"/>
    <p:sldId id="450" r:id="rId14"/>
    <p:sldId id="452" r:id="rId15"/>
    <p:sldId id="453" r:id="rId16"/>
    <p:sldId id="454" r:id="rId17"/>
    <p:sldId id="476" r:id="rId18"/>
    <p:sldId id="479" r:id="rId19"/>
    <p:sldId id="480" r:id="rId20"/>
    <p:sldId id="481" r:id="rId21"/>
    <p:sldId id="509" r:id="rId22"/>
    <p:sldId id="510" r:id="rId23"/>
    <p:sldId id="511" r:id="rId24"/>
    <p:sldId id="482" r:id="rId25"/>
    <p:sldId id="483" r:id="rId26"/>
    <p:sldId id="484" r:id="rId27"/>
    <p:sldId id="485" r:id="rId28"/>
    <p:sldId id="486" r:id="rId29"/>
    <p:sldId id="487" r:id="rId30"/>
    <p:sldId id="488" r:id="rId31"/>
    <p:sldId id="489" r:id="rId32"/>
    <p:sldId id="491" r:id="rId33"/>
    <p:sldId id="492" r:id="rId34"/>
    <p:sldId id="493" r:id="rId35"/>
    <p:sldId id="494" r:id="rId36"/>
    <p:sldId id="495" r:id="rId37"/>
    <p:sldId id="496" r:id="rId38"/>
    <p:sldId id="497" r:id="rId39"/>
    <p:sldId id="498" r:id="rId40"/>
    <p:sldId id="499" r:id="rId41"/>
    <p:sldId id="512" r:id="rId42"/>
    <p:sldId id="513" r:id="rId43"/>
    <p:sldId id="514" r:id="rId44"/>
    <p:sldId id="515" r:id="rId45"/>
    <p:sldId id="500" r:id="rId46"/>
    <p:sldId id="501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708"/>
  </p:normalViewPr>
  <p:slideViewPr>
    <p:cSldViewPr snapToGrid="0" snapToObjects="1">
      <p:cViewPr varScale="1">
        <p:scale>
          <a:sx n="88" d="100"/>
          <a:sy n="88" d="100"/>
        </p:scale>
        <p:origin x="16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E75E8-16C8-F744-82A9-538729ECDA63}" type="datetimeFigureOut">
              <a:rPr lang="en-US" smtClean="0"/>
              <a:t>2/1/19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523A2-7DDE-414B-86CF-218FC1AD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1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2B62FD82-C440-914F-B688-B9422BA0CD43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>
                <a:latin typeface="Calibri" charset="0"/>
                <a:ea typeface="MS PGothic" charset="0"/>
              </a:rPr>
              <a:t>Figure 12-14 </a:t>
            </a:r>
            <a:r>
              <a:rPr lang="en-US">
                <a:latin typeface="Calibri" charset="0"/>
                <a:ea typeface="MS PGothic" charset="0"/>
              </a:rPr>
              <a:t>An overview of the various categories of repetitive DNA.</a:t>
            </a:r>
            <a:endParaRPr lang="en-GB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2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52853FC1-1FB0-9247-B3C9-7CADDE725ACF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>
                <a:latin typeface="Calibri" charset="0"/>
                <a:ea typeface="MS PGothic" charset="0"/>
              </a:rPr>
              <a:t>Figure 11-5b </a:t>
            </a:r>
            <a:r>
              <a:rPr lang="en-US">
                <a:latin typeface="Calibri" charset="0"/>
                <a:ea typeface="MS PGothic" charset="0"/>
              </a:rPr>
              <a:t>The Taylor–Woods–Hughes experiment, demonstrating the semiconservative mode of replication of DNA in root tips of Vicia faba. A portion of the plant is shown in the top photograph. (a) An unlabeled chromosome proceeds through the cell cycle in the presence of 3H-thymidine. As it enters mitosis, both sister chromatids of the chromosome are labeled, as shown, by autoradiography. After a second round of replication (b), this time in the absence of 3H-thymidine, only one chromatid of each chromosome is expected to be surrounded by grains. Except where a reciprocal exchange has occurred between sister chromatids (c), the expectation was upheld. The micrographs are of the actual autoradiograms obtained in the experiment.</a:t>
            </a:r>
            <a:endParaRPr lang="it-IT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0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C88F7687-88DA-6546-8F13-A58C893A1319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>
                <a:latin typeface="Calibri" charset="0"/>
                <a:ea typeface="MS PGothic" charset="0"/>
              </a:rPr>
              <a:t>Figure 12-14 </a:t>
            </a:r>
            <a:r>
              <a:rPr lang="en-US">
                <a:latin typeface="Calibri" charset="0"/>
                <a:ea typeface="MS PGothic" charset="0"/>
              </a:rPr>
              <a:t>An overview of the various categories of repetitive DNA.</a:t>
            </a:r>
            <a:endParaRPr lang="en-GB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4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F978A0C1-435A-9F4B-833D-6FEC841F3318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>
                <a:latin typeface="Calibri" charset="0"/>
                <a:ea typeface="MS PGothic" charset="0"/>
              </a:rPr>
              <a:t>Figure 12-17 </a:t>
            </a:r>
            <a:r>
              <a:rPr lang="en-US">
                <a:latin typeface="Calibri" charset="0"/>
                <a:ea typeface="MS PGothic" charset="0"/>
              </a:rPr>
              <a:t>Nucleotide sequence information derived from DNA of the three major centromere regions of yeast chromosomes 3, 4, 6, and 11.</a:t>
            </a:r>
            <a:endParaRPr lang="en-GB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83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1CBD0C1B-19FB-0B42-8959-7F1E3B53FE87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>
                <a:latin typeface="Calibri" charset="0"/>
                <a:ea typeface="MS PGothic" charset="0"/>
              </a:rPr>
              <a:t>Figure 11-1 </a:t>
            </a:r>
            <a:r>
              <a:rPr lang="en-US">
                <a:latin typeface="Calibri" charset="0"/>
                <a:ea typeface="MS PGothic" charset="0"/>
              </a:rPr>
              <a:t>Generalized model of semiconservative replication of DNA. New synthesis is shown in blue.</a:t>
            </a:r>
            <a:endParaRPr lang="it-IT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44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1034B21E-212C-6C4E-A5A7-97C96328020F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>
                <a:latin typeface="Calibri" charset="0"/>
                <a:ea typeface="MS PGothic" charset="0"/>
              </a:rPr>
              <a:t>Figure 11-3 </a:t>
            </a:r>
            <a:r>
              <a:rPr lang="en-US">
                <a:latin typeface="Calibri" charset="0"/>
                <a:ea typeface="MS PGothic" charset="0"/>
              </a:rPr>
              <a:t>The Meselson–Stahl experiment.</a:t>
            </a:r>
            <a:endParaRPr lang="it-IT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75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2E4C45C5-1E07-8F43-9A54-4D72DC6C6B23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>
                <a:latin typeface="Calibri" charset="0"/>
                <a:ea typeface="MS PGothic" charset="0"/>
              </a:rPr>
              <a:t>Figure 11-4 </a:t>
            </a:r>
            <a:r>
              <a:rPr lang="en-US">
                <a:latin typeface="Calibri" charset="0"/>
                <a:ea typeface="MS PGothic" charset="0"/>
              </a:rPr>
              <a:t>The expected results of two generations of semiconservative replication in the Meselson–Stahl experiment.</a:t>
            </a:r>
            <a:endParaRPr lang="it-IT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75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D7D720F3-E867-C447-A744-1E77D3063DCE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>
                <a:latin typeface="Calibri" charset="0"/>
                <a:ea typeface="MS PGothic" charset="0"/>
              </a:rPr>
              <a:t>Figure 11-5a </a:t>
            </a:r>
            <a:r>
              <a:rPr lang="en-US">
                <a:latin typeface="Calibri" charset="0"/>
                <a:ea typeface="MS PGothic" charset="0"/>
              </a:rPr>
              <a:t>The Taylor–Woods–Hughes experiment, demonstrating the semiconservative mode of replication of DNA in root tips of Vicia faba. A portion of the plant is shown in the top photograph. (a) An unlabeled chromosome proceeds through the cell cycle in the presence of 3H-thymidine. As it enters mitosis, both sister chromatids of the chromosome are labeled, as shown, by autoradiography. After a second round of replication (b), this time in the absence of 3H-thymidine, only one chromatid of each chromosome is expected to be surrounded by grains. Except where a reciprocal exchange has occurred between sister chromatids (c), the expectation was upheld. The micrographs are of the actual autoradiograms obtained in the experiment.</a:t>
            </a:r>
            <a:endParaRPr lang="it-IT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76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D7D720F3-E867-C447-A744-1E77D3063DCE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>
                <a:latin typeface="Calibri" charset="0"/>
                <a:ea typeface="MS PGothic" charset="0"/>
              </a:rPr>
              <a:t>Figure 11-5a </a:t>
            </a:r>
            <a:r>
              <a:rPr lang="en-US">
                <a:latin typeface="Calibri" charset="0"/>
                <a:ea typeface="MS PGothic" charset="0"/>
              </a:rPr>
              <a:t>The Taylor–Woods–Hughes experiment, demonstrating the semiconservative mode of replication of DNA in root tips of Vicia faba. A portion of the plant is shown in the top photograph. (a) An unlabeled chromosome proceeds through the cell cycle in the presence of 3H-thymidine. As it enters mitosis, both sister chromatids of the chromosome are labeled, as shown, by autoradiography. After a second round of replication (b), this time in the absence of 3H-thymidine, only one chromatid of each chromosome is expected to be surrounded by grains. Except where a reciprocal exchange has occurred between sister chromatids (c), the expectation was upheld. The micrographs are of the actual autoradiograms obtained in the experiment.</a:t>
            </a:r>
            <a:endParaRPr lang="it-IT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12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D7D720F3-E867-C447-A744-1E77D3063DCE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>
                <a:latin typeface="Calibri" charset="0"/>
                <a:ea typeface="MS PGothic" charset="0"/>
              </a:rPr>
              <a:t>Figure 11-5a </a:t>
            </a:r>
            <a:r>
              <a:rPr lang="en-US">
                <a:latin typeface="Calibri" charset="0"/>
                <a:ea typeface="MS PGothic" charset="0"/>
              </a:rPr>
              <a:t>The Taylor–Woods–Hughes experiment, demonstrating the semiconservative mode of replication of DNA in root tips of Vicia faba. A portion of the plant is shown in the top photograph. (a) An unlabeled chromosome proceeds through the cell cycle in the presence of 3H-thymidine. As it enters mitosis, both sister chromatids of the chromosome are labeled, as shown, by autoradiography. After a second round of replication (b), this time in the absence of 3H-thymidine, only one chromatid of each chromosome is expected to be surrounded by grains. Except where a reciprocal exchange has occurred between sister chromatids (c), the expectation was upheld. The micrographs are of the actual autoradiograms obtained in the experiment.</a:t>
            </a:r>
            <a:endParaRPr lang="it-IT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5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9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0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5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3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7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0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8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5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0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1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BD10F-DA95-E04B-97F0-FA7FDA233CAF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1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Genomic_imprinti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Molecular Biology</a:t>
            </a:r>
            <a:br>
              <a:rPr lang="en-US" dirty="0"/>
            </a:br>
            <a:r>
              <a:rPr lang="en-US" dirty="0" err="1"/>
              <a:t>Biol</a:t>
            </a:r>
            <a:r>
              <a:rPr lang="en-US" dirty="0"/>
              <a:t> 480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9</a:t>
            </a:r>
            <a:br>
              <a:rPr lang="en-US" dirty="0"/>
            </a:br>
            <a:r>
              <a:rPr lang="en-US" dirty="0"/>
              <a:t>February 1</a:t>
            </a:r>
            <a:r>
              <a:rPr lang="en-US" baseline="30000" dirty="0"/>
              <a:t>st</a:t>
            </a:r>
            <a:r>
              <a:rPr lang="en-US" dirty="0"/>
              <a:t> ,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97" y="940255"/>
            <a:ext cx="3439205" cy="91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6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Figures 12-11, 12, 13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Variations of staining methods (look these up)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C-banding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G-banding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R-banding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Q-banding</a:t>
            </a:r>
          </a:p>
        </p:txBody>
      </p:sp>
    </p:spTree>
    <p:extLst>
      <p:ext uri="{BB962C8B-B14F-4D97-AF65-F5344CB8AC3E}">
        <p14:creationId xmlns:p14="http://schemas.microsoft.com/office/powerpoint/2010/main" val="88854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MS PGothic" charset="0"/>
              </a:rPr>
              <a:t>C-banding </a:t>
            </a:r>
            <a:br>
              <a:rPr lang="en-US" dirty="0">
                <a:latin typeface="Calibri" charset="0"/>
                <a:ea typeface="MS PGothic" charset="0"/>
              </a:rPr>
            </a:br>
            <a:r>
              <a:rPr lang="en-US" dirty="0">
                <a:latin typeface="Calibri" charset="0"/>
                <a:ea typeface="MS PGothic" charset="0"/>
              </a:rPr>
              <a:t>(binds only to centromere sequences) </a:t>
            </a:r>
          </a:p>
        </p:txBody>
      </p:sp>
      <p:pic>
        <p:nvPicPr>
          <p:cNvPr id="4710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915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G (</a:t>
            </a:r>
            <a:r>
              <a:rPr lang="en-US" dirty="0" err="1">
                <a:latin typeface="Calibri" charset="0"/>
                <a:ea typeface="MS PGothic" charset="0"/>
              </a:rPr>
              <a:t>giemsa</a:t>
            </a:r>
            <a:r>
              <a:rPr lang="en-US" dirty="0">
                <a:latin typeface="Calibri" charset="0"/>
                <a:ea typeface="MS PGothic" charset="0"/>
              </a:rPr>
              <a:t>)-banding with schematic</a:t>
            </a:r>
          </a:p>
        </p:txBody>
      </p:sp>
      <p:pic>
        <p:nvPicPr>
          <p:cNvPr id="4813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873125" y="1600200"/>
            <a:ext cx="10440988" cy="5257800"/>
          </a:xfrm>
        </p:spPr>
      </p:pic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10907713" y="3752850"/>
            <a:ext cx="966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ajdlfjlf</a:t>
            </a:r>
          </a:p>
        </p:txBody>
      </p:sp>
    </p:spTree>
    <p:extLst>
      <p:ext uri="{BB962C8B-B14F-4D97-AF65-F5344CB8AC3E}">
        <p14:creationId xmlns:p14="http://schemas.microsoft.com/office/powerpoint/2010/main" val="3831799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MS PGothic" charset="0"/>
              </a:rPr>
              <a:t>R (reverse)-banding next to G-banding</a:t>
            </a:r>
          </a:p>
        </p:txBody>
      </p:sp>
      <p:pic>
        <p:nvPicPr>
          <p:cNvPr id="4915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201" r="-602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4008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In all banding techniques, where bands appear, there are differences in packing of the DNA.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Now bands are the primary way cytogenetics identify parts of chromosomes.</a:t>
            </a:r>
          </a:p>
        </p:txBody>
      </p:sp>
    </p:spTree>
    <p:extLst>
      <p:ext uri="{BB962C8B-B14F-4D97-AF65-F5344CB8AC3E}">
        <p14:creationId xmlns:p14="http://schemas.microsoft.com/office/powerpoint/2010/main" val="1243420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pic>
        <p:nvPicPr>
          <p:cNvPr id="5222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7826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pic>
        <p:nvPicPr>
          <p:cNvPr id="5325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48" r="-675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1420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Let’s return to DNA, concentrating more on nucleotide sequence than on chromatin structure.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Recall that eukaryotic chromosomes are a combination of unique (single copy) and repetitive DNA</a:t>
            </a:r>
          </a:p>
        </p:txBody>
      </p:sp>
    </p:spTree>
    <p:extLst>
      <p:ext uri="{BB962C8B-B14F-4D97-AF65-F5344CB8AC3E}">
        <p14:creationId xmlns:p14="http://schemas.microsoft.com/office/powerpoint/2010/main" val="16814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4358" name="Text Box 6"/>
          <p:cNvSpPr txBox="1">
            <a:spLocks noChangeArrowheads="1"/>
          </p:cNvSpPr>
          <p:nvPr/>
        </p:nvSpPr>
        <p:spPr bwMode="auto">
          <a:xfrm>
            <a:off x="6167438" y="648811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41148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D53D21"/>
                </a:solidFill>
                <a:latin typeface="Arial" charset="0"/>
              </a:rPr>
              <a:t>Figure 12.14</a:t>
            </a:r>
          </a:p>
        </p:txBody>
      </p:sp>
      <p:pic>
        <p:nvPicPr>
          <p:cNvPr id="40962" name="Picture 7" descr="12_14Figure-L.jpg                                              000B25E2ServDisk_03                    BC17717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3"/>
          <a:stretch>
            <a:fillRect/>
          </a:stretch>
        </p:blipFill>
        <p:spPr bwMode="auto">
          <a:xfrm>
            <a:off x="311150" y="288925"/>
            <a:ext cx="8520113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439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  <a:ea typeface="MS PGothic" charset="0"/>
              </a:rPr>
              <a:t>Sedimentation analysis of DNA from mammals shows 2 main populations.  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A bigger (more dense) population of DNA (Called main band---due to its relative size in a sedimentation tube.)</a:t>
            </a:r>
          </a:p>
          <a:p>
            <a:pPr lvl="1"/>
            <a:endParaRPr lang="en-US" dirty="0">
              <a:latin typeface="Calibri" charset="0"/>
              <a:ea typeface="MS PGothic" charset="0"/>
            </a:endParaRP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A smaller (less dense) population of DNA</a:t>
            </a:r>
          </a:p>
          <a:p>
            <a:pPr lvl="1"/>
            <a:endParaRPr lang="en-US" dirty="0">
              <a:latin typeface="Calibri" charset="0"/>
              <a:ea typeface="MS PGothic" charset="0"/>
            </a:endParaRP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This smaller population of DNA sequence has been termed </a:t>
            </a:r>
            <a:r>
              <a:rPr lang="en-US" b="1" i="1" dirty="0">
                <a:latin typeface="Calibri" charset="0"/>
                <a:ea typeface="MS PGothic" charset="0"/>
              </a:rPr>
              <a:t>satellite</a:t>
            </a:r>
            <a:r>
              <a:rPr lang="en-US" dirty="0">
                <a:latin typeface="Calibri" charset="0"/>
                <a:ea typeface="MS PGothic" charset="0"/>
              </a:rPr>
              <a:t> DNA.</a:t>
            </a:r>
          </a:p>
        </p:txBody>
      </p:sp>
    </p:spTree>
    <p:extLst>
      <p:ext uri="{BB962C8B-B14F-4D97-AF65-F5344CB8AC3E}">
        <p14:creationId xmlns:p14="http://schemas.microsoft.com/office/powerpoint/2010/main" val="335157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Announcements/Assignments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1229"/>
          </a:xfrm>
        </p:spPr>
        <p:txBody>
          <a:bodyPr>
            <a:normAutofit/>
          </a:bodyPr>
          <a:lstStyle/>
          <a:p>
            <a:r>
              <a:rPr lang="en-US" dirty="0"/>
              <a:t>Exam 1 ---Monday Feb. 4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r>
              <a:rPr lang="en-US" dirty="0"/>
              <a:t>Lab notebooks turned in  Friday, Feb. 8</a:t>
            </a:r>
            <a:r>
              <a:rPr lang="en-US" baseline="30000" dirty="0"/>
              <a:t>th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Labs 1,2,3</a:t>
            </a:r>
          </a:p>
          <a:p>
            <a:pPr marL="0" indent="0">
              <a:buNone/>
            </a:pPr>
            <a:r>
              <a:rPr lang="en-US" dirty="0"/>
              <a:t>Lab 3 posted—Analyzing </a:t>
            </a:r>
            <a:r>
              <a:rPr lang="en-US" dirty="0" err="1"/>
              <a:t>pGLO</a:t>
            </a:r>
            <a:r>
              <a:rPr lang="en-US" dirty="0"/>
              <a:t> plasmid.</a:t>
            </a:r>
          </a:p>
          <a:p>
            <a:pPr marL="0" indent="0">
              <a:buNone/>
            </a:pPr>
            <a:r>
              <a:rPr lang="en-US" dirty="0"/>
              <a:t>Schedule for doing the lab before Wednesday?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29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4358" name="Text Box 6"/>
          <p:cNvSpPr txBox="1">
            <a:spLocks noChangeArrowheads="1"/>
          </p:cNvSpPr>
          <p:nvPr/>
        </p:nvSpPr>
        <p:spPr bwMode="auto">
          <a:xfrm>
            <a:off x="6167438" y="648811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41148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D53D21"/>
                </a:solidFill>
                <a:latin typeface="Arial" charset="0"/>
              </a:rPr>
              <a:t>Figure 12.14</a:t>
            </a:r>
          </a:p>
        </p:txBody>
      </p:sp>
      <p:pic>
        <p:nvPicPr>
          <p:cNvPr id="44034" name="Picture 7" descr="12_15Figure-L.jpg                                              000B25E2ServDisk_03                    BC17717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"/>
          <a:stretch>
            <a:fillRect/>
          </a:stretch>
        </p:blipFill>
        <p:spPr bwMode="auto">
          <a:xfrm>
            <a:off x="750888" y="230188"/>
            <a:ext cx="7642225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475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Density of DNA will depend on A,G,T,C distribution.</a:t>
            </a:r>
          </a:p>
          <a:p>
            <a:pPr lvl="1"/>
            <a:r>
              <a:rPr lang="en-US" dirty="0"/>
              <a:t>The majority of our DNA has a consistent distribution, and an average density. </a:t>
            </a:r>
          </a:p>
          <a:p>
            <a:pPr lvl="1"/>
            <a:r>
              <a:rPr lang="en-US" dirty="0"/>
              <a:t>Repetitive DNA will skew the distribution and thus the density away from the average.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10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In situ hybridization shows that much of this “satellite DNA” is located at the centromeres of chromosomes in mammals.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Humans have ~ 170 bp tandem repeats in their centromeres—so-called </a:t>
            </a:r>
            <a:r>
              <a:rPr lang="en-US">
                <a:latin typeface="Symbol" charset="0"/>
                <a:ea typeface="MS PGothic" charset="0"/>
                <a:cs typeface="Symbol" charset="0"/>
              </a:rPr>
              <a:t>a</a:t>
            </a:r>
            <a:r>
              <a:rPr lang="en-US">
                <a:latin typeface="Calibri" charset="0"/>
                <a:ea typeface="MS PGothic" charset="0"/>
              </a:rPr>
              <a:t>-repeats, that can make up up to 1 million bp.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35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What kind of experiment is this?</a:t>
            </a:r>
          </a:p>
        </p:txBody>
      </p:sp>
      <p:pic>
        <p:nvPicPr>
          <p:cNvPr id="4710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" b="76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6098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Although repetitive (satellite) DNA does not encode proteins, the CEN repeats are  likely transcribed into RNA.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This RNA is likely important in distribution of chromosomes during mitosis.</a:t>
            </a:r>
          </a:p>
        </p:txBody>
      </p:sp>
    </p:spTree>
    <p:extLst>
      <p:ext uri="{BB962C8B-B14F-4D97-AF65-F5344CB8AC3E}">
        <p14:creationId xmlns:p14="http://schemas.microsoft.com/office/powerpoint/2010/main" val="3755555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These tandem repeats are tightly packed into heterochromatin but are essential in binding proteins that make up the </a:t>
            </a:r>
            <a:r>
              <a:rPr lang="en-US" b="1" i="1">
                <a:latin typeface="Calibri" charset="0"/>
                <a:ea typeface="MS PGothic" charset="0"/>
              </a:rPr>
              <a:t>kinetochore </a:t>
            </a:r>
            <a:r>
              <a:rPr lang="en-US">
                <a:latin typeface="Calibri" charset="0"/>
                <a:ea typeface="MS PGothic" charset="0"/>
              </a:rPr>
              <a:t>structure which binds to spindle fibers in mitosis.</a:t>
            </a:r>
          </a:p>
        </p:txBody>
      </p:sp>
    </p:spTree>
    <p:extLst>
      <p:ext uri="{BB962C8B-B14F-4D97-AF65-F5344CB8AC3E}">
        <p14:creationId xmlns:p14="http://schemas.microsoft.com/office/powerpoint/2010/main" val="1640639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pic>
        <p:nvPicPr>
          <p:cNvPr id="5017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496" r="-494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8184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Although the sequence is not exactly the same centromeres of all eukaryotic organisms, there are similarities that allow determination of a </a:t>
            </a:r>
            <a:r>
              <a:rPr lang="en-US" b="1" i="1">
                <a:latin typeface="Calibri" charset="0"/>
                <a:ea typeface="MS PGothic" charset="0"/>
              </a:rPr>
              <a:t>consensus sequence</a:t>
            </a:r>
            <a:r>
              <a:rPr lang="en-US">
                <a:latin typeface="Calibri" charset="0"/>
                <a:ea typeface="MS PGothic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9865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2550" name="Text Box 6"/>
          <p:cNvSpPr txBox="1">
            <a:spLocks noChangeArrowheads="1"/>
          </p:cNvSpPr>
          <p:nvPr/>
        </p:nvSpPr>
        <p:spPr bwMode="auto">
          <a:xfrm>
            <a:off x="6167438" y="648811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41148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D53D21"/>
                </a:solidFill>
                <a:latin typeface="Arial" charset="0"/>
              </a:rPr>
              <a:t>Figure 12.17</a:t>
            </a:r>
          </a:p>
        </p:txBody>
      </p:sp>
      <p:pic>
        <p:nvPicPr>
          <p:cNvPr id="52226" name="Picture 7" descr="12_17Figure-L.jpg                                              000B25E2ServDisk_03                    BC17717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8"/>
          <a:stretch>
            <a:fillRect/>
          </a:stretch>
        </p:blipFill>
        <p:spPr bwMode="auto">
          <a:xfrm>
            <a:off x="300038" y="746125"/>
            <a:ext cx="854392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31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Telomeres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Calibri" charset="0"/>
                <a:ea typeface="MS PGothic" charset="0"/>
              </a:rPr>
              <a:t>Telomeres are also composed of repetitive DNA—a so-called telomere repeat, that is similar in all eukaryotes.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pPr lvl="1"/>
            <a:r>
              <a:rPr lang="en-US">
                <a:latin typeface="Calibri" charset="0"/>
                <a:ea typeface="MS PGothic" charset="0"/>
              </a:rPr>
              <a:t>Human telomere repeat =TTAGGGG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Telomeres can be repeated 100s-1000s or times.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Telomeres are added to the inherited portion of each chromosome by an enzyme called </a:t>
            </a:r>
            <a:r>
              <a:rPr lang="en-US" b="1">
                <a:latin typeface="Calibri" charset="0"/>
                <a:ea typeface="MS PGothic" charset="0"/>
              </a:rPr>
              <a:t>telomerase.</a:t>
            </a:r>
          </a:p>
        </p:txBody>
      </p:sp>
    </p:spTree>
    <p:extLst>
      <p:ext uri="{BB962C8B-B14F-4D97-AF65-F5344CB8AC3E}">
        <p14:creationId xmlns:p14="http://schemas.microsoft.com/office/powerpoint/2010/main" val="197348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were we…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Histone and DNA modifications</a:t>
            </a:r>
          </a:p>
          <a:p>
            <a:pPr marL="457200" lvl="1" indent="0">
              <a:buNone/>
            </a:pPr>
            <a:r>
              <a:rPr lang="en-US" dirty="0"/>
              <a:t>	The effect on DNA condensation and gene expression.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The modifications are reversible, but also heritable—some remain during mitosis and meiosis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Heterochromatin vs. euchromatin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43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MS PGothic" charset="0"/>
              </a:rPr>
              <a:t>Recall from your reading…telomeres are heterochromatic and do not contain protein encoding genes.</a:t>
            </a:r>
          </a:p>
          <a:p>
            <a:pPr>
              <a:defRPr/>
            </a:pPr>
            <a:r>
              <a:rPr lang="en-US" dirty="0">
                <a:latin typeface="Calibri" charset="0"/>
                <a:ea typeface="MS PGothic" charset="0"/>
              </a:rPr>
              <a:t>However, RNA is transcribed from the telomere repeats.</a:t>
            </a:r>
          </a:p>
          <a:p>
            <a:pPr>
              <a:defRPr/>
            </a:pPr>
            <a:endParaRPr lang="en-US" dirty="0">
              <a:latin typeface="Calibri" charset="0"/>
              <a:ea typeface="MS PGothic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Calibri" charset="0"/>
              <a:ea typeface="MS PGothic" charset="0"/>
            </a:endParaRPr>
          </a:p>
          <a:p>
            <a:pPr>
              <a:defRPr/>
            </a:pPr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13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MS PGothic" charset="0"/>
              </a:rPr>
              <a:t>This Telomere repeat-containing RNA( TERRA) serves as template for synthesis of more DNA repeats at the ends of chromosomes.</a:t>
            </a: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Calibri" charset="0"/>
              <a:ea typeface="MS PGothic" charset="0"/>
            </a:endParaRPr>
          </a:p>
          <a:p>
            <a:pPr>
              <a:defRPr/>
            </a:pPr>
            <a:r>
              <a:rPr lang="en-US" dirty="0">
                <a:latin typeface="Calibri" charset="0"/>
                <a:ea typeface="MS PGothic" charset="0"/>
              </a:rPr>
              <a:t>It is part of the enzyme, </a:t>
            </a:r>
            <a:r>
              <a:rPr lang="en-US" b="1" i="1" dirty="0">
                <a:latin typeface="Calibri" charset="0"/>
                <a:ea typeface="MS PGothic" charset="0"/>
              </a:rPr>
              <a:t>telomerase</a:t>
            </a:r>
            <a:r>
              <a:rPr lang="en-US" dirty="0">
                <a:latin typeface="Calibri" charset="0"/>
                <a:ea typeface="MS PGothic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Calibri" charset="0"/>
              <a:ea typeface="MS PGothic" charset="0"/>
            </a:endParaRPr>
          </a:p>
          <a:p>
            <a:pPr>
              <a:defRPr/>
            </a:pPr>
            <a:r>
              <a:rPr lang="en-US" dirty="0">
                <a:latin typeface="Calibri" charset="0"/>
                <a:ea typeface="MS PGothic" charset="0"/>
              </a:rPr>
              <a:t>In addition TERRA becomes part of the heterochromatic telomere structure by facilitating methylation of Histone H3.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32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Independent Study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Calibri" charset="0"/>
                <a:ea typeface="MS PGothic" charset="0"/>
              </a:rPr>
              <a:t>What are micro and mini-satellite sequences</a:t>
            </a:r>
          </a:p>
          <a:p>
            <a:r>
              <a:rPr lang="en-US">
                <a:latin typeface="Calibri" charset="0"/>
                <a:ea typeface="MS PGothic" charset="0"/>
              </a:rPr>
              <a:t>How have they helped in development of DNA fingerprinting techniques?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How are LINEs and SINEs different?  Why are they considered transposable  genetic elements?</a:t>
            </a:r>
          </a:p>
          <a:p>
            <a:r>
              <a:rPr lang="en-US">
                <a:latin typeface="Calibri" charset="0"/>
                <a:ea typeface="MS PGothic" charset="0"/>
              </a:rPr>
              <a:t>What are multi-copy genes? Why might we maintain multi-copy genes in our genome?</a:t>
            </a:r>
          </a:p>
          <a:p>
            <a:pPr marL="457200" lvl="1" indent="0">
              <a:buFont typeface="Arial" charset="0"/>
              <a:buNone/>
            </a:pPr>
            <a:endParaRPr lang="en-US">
              <a:latin typeface="Calibri" charset="0"/>
              <a:ea typeface="MS PGothic" charset="0"/>
            </a:endParaRPr>
          </a:p>
          <a:p>
            <a:pPr marL="457200" lvl="1" indent="0">
              <a:buFont typeface="Arial" charset="0"/>
              <a:buNone/>
            </a:pPr>
            <a:endParaRPr lang="en-US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41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MS PGothic" charset="0"/>
              </a:rPr>
              <a:t>Back to Chapter 11</a:t>
            </a:r>
            <a:br>
              <a:rPr lang="en-US">
                <a:latin typeface="Calibri" charset="0"/>
                <a:ea typeface="MS PGothic" charset="0"/>
              </a:rPr>
            </a:br>
            <a:r>
              <a:rPr lang="en-US">
                <a:latin typeface="Calibri" charset="0"/>
                <a:ea typeface="MS PGothic" charset="0"/>
              </a:rPr>
              <a:t>DNA replication and recombination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MS PGothic" charset="0"/>
              </a:rPr>
              <a:t>Recall that in Watson and Crick’s 1953 paper describing DNA structure, they conclude </a:t>
            </a:r>
          </a:p>
          <a:p>
            <a:pPr>
              <a:defRPr/>
            </a:pPr>
            <a:endParaRPr lang="en-US" i="1" dirty="0">
              <a:latin typeface="Calibri" charset="0"/>
              <a:ea typeface="MS PGothic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i="1" dirty="0">
                <a:latin typeface="Calibri" charset="0"/>
                <a:ea typeface="MS PGothic" charset="0"/>
              </a:rPr>
              <a:t>“It has not escaped our notice that the specific (base) pairing we have postulated immediately suggests a possible copying mechanism for the genetic material.”</a:t>
            </a:r>
          </a:p>
        </p:txBody>
      </p:sp>
    </p:spTree>
    <p:extLst>
      <p:ext uri="{BB962C8B-B14F-4D97-AF65-F5344CB8AC3E}">
        <p14:creationId xmlns:p14="http://schemas.microsoft.com/office/powerpoint/2010/main" val="4274604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What did they notice?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Why didn’t they propose the mechanism in the same paper?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Who did support this hypothesis of Watson and Crick?</a:t>
            </a:r>
          </a:p>
        </p:txBody>
      </p:sp>
    </p:spTree>
    <p:extLst>
      <p:ext uri="{BB962C8B-B14F-4D97-AF65-F5344CB8AC3E}">
        <p14:creationId xmlns:p14="http://schemas.microsoft.com/office/powerpoint/2010/main" val="1852124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5226" name="Text Box 10"/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41148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D53D21"/>
                </a:solidFill>
                <a:latin typeface="Arial" charset="0"/>
              </a:rPr>
              <a:t>Figure 11.1</a:t>
            </a:r>
          </a:p>
        </p:txBody>
      </p:sp>
      <p:pic>
        <p:nvPicPr>
          <p:cNvPr id="26626" name="Picture 11" descr="11_01Figure-L.jpg                                              002A77BD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1"/>
          <a:stretch>
            <a:fillRect/>
          </a:stretch>
        </p:blipFill>
        <p:spPr bwMode="auto">
          <a:xfrm>
            <a:off x="3135313" y="339725"/>
            <a:ext cx="2873375" cy="617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933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0346" name="Text Box 10"/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41148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D53D21"/>
                </a:solidFill>
                <a:latin typeface="Arial" charset="0"/>
              </a:rPr>
              <a:t>Figure 11.3</a:t>
            </a:r>
          </a:p>
        </p:txBody>
      </p:sp>
      <p:pic>
        <p:nvPicPr>
          <p:cNvPr id="28674" name="Picture 11" descr="11_03Figure-L.jpg                                              002A77BD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9"/>
          <a:stretch>
            <a:fillRect/>
          </a:stretch>
        </p:blipFill>
        <p:spPr bwMode="auto">
          <a:xfrm>
            <a:off x="295275" y="498475"/>
            <a:ext cx="8551863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528638" y="247650"/>
            <a:ext cx="8135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/>
              <a:t>The Meselson-Stahl experiment</a:t>
            </a:r>
          </a:p>
        </p:txBody>
      </p:sp>
    </p:spTree>
    <p:extLst>
      <p:ext uri="{BB962C8B-B14F-4D97-AF65-F5344CB8AC3E}">
        <p14:creationId xmlns:p14="http://schemas.microsoft.com/office/powerpoint/2010/main" val="2824310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2395" name="Text Box 11"/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41148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D53D21"/>
                </a:solidFill>
                <a:latin typeface="Arial" charset="0"/>
              </a:rPr>
              <a:t>Figure 11.4</a:t>
            </a:r>
          </a:p>
        </p:txBody>
      </p:sp>
      <p:pic>
        <p:nvPicPr>
          <p:cNvPr id="30722" name="Picture 12" descr="11_04Figure-L.jpg                                              002A77BD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5"/>
          <a:stretch>
            <a:fillRect/>
          </a:stretch>
        </p:blipFill>
        <p:spPr bwMode="auto">
          <a:xfrm>
            <a:off x="300038" y="1524000"/>
            <a:ext cx="8543925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618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Conclusion?</a:t>
            </a:r>
          </a:p>
          <a:p>
            <a:pPr lvl="1">
              <a:defRPr/>
            </a:pPr>
            <a:r>
              <a:rPr lang="en-US" i="1" dirty="0"/>
              <a:t>E. coli </a:t>
            </a:r>
            <a:r>
              <a:rPr lang="en-US" dirty="0"/>
              <a:t>(and likely all bacteria) replicate their DNA via semiconservative mechanism.</a:t>
            </a:r>
          </a:p>
          <a:p>
            <a:pPr lvl="1">
              <a:defRPr/>
            </a:pPr>
            <a:endParaRPr lang="en-US" dirty="0"/>
          </a:p>
          <a:p>
            <a:pPr marL="457200" lvl="1" indent="0">
              <a:buFont typeface="Arial" charset="0"/>
              <a:buNone/>
              <a:defRPr/>
            </a:pPr>
            <a:r>
              <a:rPr lang="en-US" dirty="0"/>
              <a:t>What about Eukaryotes?</a:t>
            </a:r>
          </a:p>
        </p:txBody>
      </p:sp>
    </p:spTree>
    <p:extLst>
      <p:ext uri="{BB962C8B-B14F-4D97-AF65-F5344CB8AC3E}">
        <p14:creationId xmlns:p14="http://schemas.microsoft.com/office/powerpoint/2010/main" val="3861883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 charset="0"/>
                <a:ea typeface="MS PGothic" charset="0"/>
              </a:rPr>
              <a:t>Taylor, Woods, Hughes experiment.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Used faba bean chromosomes and a more direct type of assay to test for semiconservative replication.</a:t>
            </a:r>
          </a:p>
        </p:txBody>
      </p:sp>
    </p:spTree>
    <p:extLst>
      <p:ext uri="{BB962C8B-B14F-4D97-AF65-F5344CB8AC3E}">
        <p14:creationId xmlns:p14="http://schemas.microsoft.com/office/powerpoint/2010/main" val="145274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Modifications of DNA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Interestingly---methylation of DNA is linked to gene expression inhibition, whereas methylation of histones is loosely associated with active genes.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DNA methylation is the mechanism behind </a:t>
            </a:r>
            <a:r>
              <a:rPr lang="en-US" i="1" dirty="0">
                <a:latin typeface="Calibri" charset="0"/>
                <a:ea typeface="MS PGothic" charset="0"/>
              </a:rPr>
              <a:t>genetic imprinting</a:t>
            </a:r>
            <a:r>
              <a:rPr lang="en-US" dirty="0">
                <a:latin typeface="Calibri" charset="0"/>
                <a:ea typeface="MS PGothic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1175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7515" name="Text Box 11"/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41148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D53D21"/>
                </a:solidFill>
                <a:latin typeface="Arial" charset="0"/>
              </a:rPr>
              <a:t>Figure 11.5a</a:t>
            </a:r>
          </a:p>
        </p:txBody>
      </p:sp>
      <p:pic>
        <p:nvPicPr>
          <p:cNvPr id="34818" name="Picture 12" descr="11_05Figurea-L.jpg                                             002A77BD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"/>
          <a:stretch>
            <a:fillRect/>
          </a:stretch>
        </p:blipFill>
        <p:spPr bwMode="auto">
          <a:xfrm>
            <a:off x="2032000" y="381000"/>
            <a:ext cx="50800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0" y="614363"/>
            <a:ext cx="25955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solidFill>
                  <a:srgbClr val="3366FF"/>
                </a:solidFill>
              </a:rPr>
              <a:t>These experiments start with radioactive (“hot”) DNA ingredients</a:t>
            </a:r>
          </a:p>
        </p:txBody>
      </p:sp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6172200" y="768350"/>
            <a:ext cx="3163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solidFill>
                  <a:srgbClr val="3366FF"/>
                </a:solidFill>
              </a:rPr>
              <a:t>Dark grains indicate emission of radioactivity</a:t>
            </a:r>
          </a:p>
        </p:txBody>
      </p:sp>
    </p:spTree>
    <p:extLst>
      <p:ext uri="{BB962C8B-B14F-4D97-AF65-F5344CB8AC3E}">
        <p14:creationId xmlns:p14="http://schemas.microsoft.com/office/powerpoint/2010/main" val="14772754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3FC1-8F3B-7347-916C-AFA4A8B1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04A6C-01BD-294C-92C1-4203E07D3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</a:t>
            </a:r>
            <a:r>
              <a:rPr lang="en-US" u="sng" dirty="0"/>
              <a:t>one round of replication</a:t>
            </a:r>
            <a:r>
              <a:rPr lang="en-US" dirty="0"/>
              <a:t>, if semiconservative replication occurs</a:t>
            </a:r>
            <a:r>
              <a:rPr lang="en-US" u="sng" dirty="0"/>
              <a:t>, one strand of each sister chromatid </a:t>
            </a:r>
            <a:r>
              <a:rPr lang="en-US" dirty="0"/>
              <a:t>should be radioactive.</a:t>
            </a:r>
          </a:p>
          <a:p>
            <a:pPr marL="0" indent="0">
              <a:buNone/>
            </a:pPr>
            <a:r>
              <a:rPr lang="en-US" dirty="0"/>
              <a:t> (Radioactivity in either/both strands is seen as dark spots)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774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7515" name="Text Box 11"/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41148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D53D21"/>
                </a:solidFill>
                <a:latin typeface="Arial" charset="0"/>
              </a:rPr>
              <a:t>Figure 11.5a</a:t>
            </a:r>
          </a:p>
        </p:txBody>
      </p:sp>
      <p:pic>
        <p:nvPicPr>
          <p:cNvPr id="34818" name="Picture 12" descr="11_05Figurea-L.jpg                                             002A77BD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"/>
          <a:stretch>
            <a:fillRect/>
          </a:stretch>
        </p:blipFill>
        <p:spPr bwMode="auto">
          <a:xfrm>
            <a:off x="2032000" y="381000"/>
            <a:ext cx="50800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0" y="614363"/>
            <a:ext cx="25955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solidFill>
                  <a:srgbClr val="3366FF"/>
                </a:solidFill>
              </a:rPr>
              <a:t>These experiments start with radioactive (“hot”) DNA ingredients</a:t>
            </a:r>
          </a:p>
        </p:txBody>
      </p:sp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6172200" y="768350"/>
            <a:ext cx="3163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solidFill>
                  <a:srgbClr val="3366FF"/>
                </a:solidFill>
              </a:rPr>
              <a:t>Dark grains indicate emission of radioactivity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7BDEF8-A881-7B4D-B418-0E956C25FFBC}"/>
              </a:ext>
            </a:extLst>
          </p:cNvPr>
          <p:cNvCxnSpPr/>
          <p:nvPr/>
        </p:nvCxnSpPr>
        <p:spPr>
          <a:xfrm flipH="1">
            <a:off x="7112000" y="2184400"/>
            <a:ext cx="1262743" cy="52977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734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AF65-0EAB-7349-97D9-74F059BA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B4B4D-ED4A-944D-863E-743714CA9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sister chromatids separate and get distributed to different cells in mitosis, those cells are allowed to replicate again, but in media that contains NO radioactive ingredients. </a:t>
            </a:r>
          </a:p>
        </p:txBody>
      </p:sp>
    </p:spTree>
    <p:extLst>
      <p:ext uri="{BB962C8B-B14F-4D97-AF65-F5344CB8AC3E}">
        <p14:creationId xmlns:p14="http://schemas.microsoft.com/office/powerpoint/2010/main" val="35193190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7515" name="Text Box 11"/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41148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D53D21"/>
                </a:solidFill>
                <a:latin typeface="Arial" charset="0"/>
              </a:rPr>
              <a:t>Figure 11.5a</a:t>
            </a:r>
          </a:p>
        </p:txBody>
      </p:sp>
      <p:pic>
        <p:nvPicPr>
          <p:cNvPr id="34818" name="Picture 12" descr="11_05Figurea-L.jpg                                             002A77BD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"/>
          <a:stretch>
            <a:fillRect/>
          </a:stretch>
        </p:blipFill>
        <p:spPr bwMode="auto">
          <a:xfrm>
            <a:off x="2032000" y="381000"/>
            <a:ext cx="50800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0" y="614363"/>
            <a:ext cx="25955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solidFill>
                  <a:srgbClr val="3366FF"/>
                </a:solidFill>
              </a:rPr>
              <a:t>These experiments start with radioactive (“hot”) DNA ingredients</a:t>
            </a:r>
          </a:p>
        </p:txBody>
      </p:sp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6172200" y="768350"/>
            <a:ext cx="3163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solidFill>
                  <a:srgbClr val="3366FF"/>
                </a:solidFill>
              </a:rPr>
              <a:t>Dark grains indicate emission of radioactivity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2971CB3-6185-424E-9F74-A206B6DEF06A}"/>
              </a:ext>
            </a:extLst>
          </p:cNvPr>
          <p:cNvSpPr/>
          <p:nvPr/>
        </p:nvSpPr>
        <p:spPr>
          <a:xfrm>
            <a:off x="1741714" y="4049486"/>
            <a:ext cx="1857829" cy="243862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D92CF5-73FF-054E-9DD9-C3BD5EDBB9FC}"/>
              </a:ext>
            </a:extLst>
          </p:cNvPr>
          <p:cNvSpPr/>
          <p:nvPr/>
        </p:nvSpPr>
        <p:spPr>
          <a:xfrm>
            <a:off x="5537200" y="4201886"/>
            <a:ext cx="1857829" cy="243862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6928A2-5A87-904B-BF5A-FAD9A5BD05A9}"/>
              </a:ext>
            </a:extLst>
          </p:cNvPr>
          <p:cNvSpPr/>
          <p:nvPr/>
        </p:nvSpPr>
        <p:spPr>
          <a:xfrm>
            <a:off x="94345" y="445753"/>
            <a:ext cx="8650514" cy="3312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A2D77-DBC3-8D4F-ADCE-732F92490931}"/>
              </a:ext>
            </a:extLst>
          </p:cNvPr>
          <p:cNvSpPr txBox="1"/>
          <p:nvPr/>
        </p:nvSpPr>
        <p:spPr>
          <a:xfrm>
            <a:off x="1306286" y="875932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 each cell, if semiconservative replication took place only one strand of DNA is labeled.</a:t>
            </a:r>
          </a:p>
        </p:txBody>
      </p:sp>
    </p:spTree>
    <p:extLst>
      <p:ext uri="{BB962C8B-B14F-4D97-AF65-F5344CB8AC3E}">
        <p14:creationId xmlns:p14="http://schemas.microsoft.com/office/powerpoint/2010/main" val="28365927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9562" name="Text Box 10"/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411480">
            <a:spAutoFit/>
          </a:bodyPr>
          <a:lstStyle/>
          <a:p>
            <a:pPr algn="r">
              <a:defRPr/>
            </a:pPr>
            <a:r>
              <a:rPr lang="en-US" sz="1200" b="1">
                <a:solidFill>
                  <a:srgbClr val="D53D21"/>
                </a:solidFill>
                <a:latin typeface="Arial" charset="0"/>
              </a:rPr>
              <a:t>Figure 11.5b</a:t>
            </a:r>
          </a:p>
        </p:txBody>
      </p:sp>
      <p:pic>
        <p:nvPicPr>
          <p:cNvPr id="36866" name="Picture 11" descr="11_05Figureb-L.jpg                                             002A77BD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5"/>
          <a:stretch>
            <a:fillRect/>
          </a:stretch>
        </p:blipFill>
        <p:spPr bwMode="auto">
          <a:xfrm>
            <a:off x="0" y="198438"/>
            <a:ext cx="923766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11125" y="198438"/>
            <a:ext cx="47180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solidFill>
                  <a:srgbClr val="3366FF"/>
                </a:solidFill>
              </a:rPr>
              <a:t>Each chromosome is allowed to replicate a second time in unlabeled “cold”  DNA ingredients.  (only radioactive DNA from the first round will remain)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6826D6-7CA2-D64A-9EAC-1CEC407B8A4D}"/>
              </a:ext>
            </a:extLst>
          </p:cNvPr>
          <p:cNvSpPr/>
          <p:nvPr/>
        </p:nvSpPr>
        <p:spPr>
          <a:xfrm>
            <a:off x="6458857" y="4122057"/>
            <a:ext cx="1378857" cy="1204686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30FF7A7-D91F-DC4A-AB64-93959366DE8D}"/>
              </a:ext>
            </a:extLst>
          </p:cNvPr>
          <p:cNvCxnSpPr/>
          <p:nvPr/>
        </p:nvCxnSpPr>
        <p:spPr>
          <a:xfrm flipV="1">
            <a:off x="4499429" y="4818743"/>
            <a:ext cx="1799771" cy="3628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729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Pulse-chase experiments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  <a:ea typeface="MS PGothic" charset="0"/>
              </a:rPr>
              <a:t>Use of isotopes and radiolabeling has been a great technique to follow the fate of biomolecules </a:t>
            </a:r>
            <a:r>
              <a:rPr lang="en-US" u="sng" dirty="0">
                <a:latin typeface="Calibri" charset="0"/>
                <a:ea typeface="MS PGothic" charset="0"/>
              </a:rPr>
              <a:t>over time</a:t>
            </a:r>
            <a:r>
              <a:rPr lang="en-US" dirty="0">
                <a:latin typeface="Calibri" charset="0"/>
                <a:ea typeface="MS PGothic" charset="0"/>
              </a:rPr>
              <a:t>.</a:t>
            </a:r>
          </a:p>
          <a:p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They are sometimes called “pulse-chase” experiments.  The change in isotopes or change from radioactive (pulse) to non-radioactive (chase) shows where the the specific isotope goes.</a:t>
            </a:r>
          </a:p>
        </p:txBody>
      </p:sp>
    </p:spTree>
    <p:extLst>
      <p:ext uri="{BB962C8B-B14F-4D97-AF65-F5344CB8AC3E}">
        <p14:creationId xmlns:p14="http://schemas.microsoft.com/office/powerpoint/2010/main" val="368949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EDAFF-F9D5-C24F-88A1-C64CA0895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949F7-8DBD-0D4C-A6E4-D89248E7D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266C2-71A7-B14C-838D-4936A5490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735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8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4A93-4601-A64E-A5EA-2BAA629C0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dirty="0">
                <a:hlinkClick r:id="rId2"/>
              </a:rPr>
            </a:br>
            <a:r>
              <a:rPr lang="en-US" sz="3600" dirty="0">
                <a:hlinkClick r:id="rId2"/>
              </a:rPr>
              <a:t>https://en.wikipedia.org/wiki/Genomic_imprinting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D4E90-884F-F048-B39F-37D5CF603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Genomic/genetic imprinting is an epigenetic phenomenon in which alleles of genes are inactivated by methylation (of DNA or histones) during egg OR sperm formation. </a:t>
            </a:r>
          </a:p>
          <a:p>
            <a:endParaRPr lang="en-US" dirty="0"/>
          </a:p>
          <a:p>
            <a:r>
              <a:rPr lang="en-US" dirty="0"/>
              <a:t>It is a parent-specific phenomenon.  Some imprinting occurs in males.  Some in females.</a:t>
            </a:r>
          </a:p>
          <a:p>
            <a:r>
              <a:rPr lang="en-US" dirty="0"/>
              <a:t>It is reversible.</a:t>
            </a:r>
          </a:p>
        </p:txBody>
      </p:sp>
    </p:spTree>
    <p:extLst>
      <p:ext uri="{BB962C8B-B14F-4D97-AF65-F5344CB8AC3E}">
        <p14:creationId xmlns:p14="http://schemas.microsoft.com/office/powerpoint/2010/main" val="393521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Pages 94-95</a:t>
            </a:r>
          </a:p>
        </p:txBody>
      </p:sp>
      <p:pic>
        <p:nvPicPr>
          <p:cNvPr id="3789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781" r="-507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812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Euchromatin and heterochromatin were first recognized when chromosomes were stained with a compound called </a:t>
            </a:r>
            <a:r>
              <a:rPr lang="en-US" b="1" i="1" dirty="0"/>
              <a:t>Giemsa.</a:t>
            </a:r>
          </a:p>
          <a:p>
            <a:pPr>
              <a:defRPr/>
            </a:pPr>
            <a:endParaRPr lang="en-US" b="1" i="1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Until the 1970s techniques to stain chromosomes allowed one to see chromosomes, but showed more or less uniform staining of each chromosome in a cell</a:t>
            </a:r>
          </a:p>
        </p:txBody>
      </p:sp>
    </p:spTree>
    <p:extLst>
      <p:ext uri="{BB962C8B-B14F-4D97-AF65-F5344CB8AC3E}">
        <p14:creationId xmlns:p14="http://schemas.microsoft.com/office/powerpoint/2010/main" val="1900885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Methods were developed to treat the chromosomes with chemicals and or heat to allow differential uptake of giemsa stain.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These methods provided visible bands/stripes along the length of chromosomes, allowing identification of individual chromosomes.</a:t>
            </a:r>
          </a:p>
        </p:txBody>
      </p:sp>
    </p:spTree>
    <p:extLst>
      <p:ext uri="{BB962C8B-B14F-4D97-AF65-F5344CB8AC3E}">
        <p14:creationId xmlns:p14="http://schemas.microsoft.com/office/powerpoint/2010/main" val="73144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</TotalTime>
  <Words>1723</Words>
  <Application>Microsoft Macintosh PowerPoint</Application>
  <PresentationFormat>On-screen Show (4:3)</PresentationFormat>
  <Paragraphs>149</Paragraphs>
  <Slides>46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MS PGothic</vt:lpstr>
      <vt:lpstr>Arial</vt:lpstr>
      <vt:lpstr>Calibri</vt:lpstr>
      <vt:lpstr>Symbol</vt:lpstr>
      <vt:lpstr>Office Theme</vt:lpstr>
      <vt:lpstr>Molecular Biology Biol 480</vt:lpstr>
      <vt:lpstr>Announcements/Assignments </vt:lpstr>
      <vt:lpstr>Where were we…</vt:lpstr>
      <vt:lpstr>Modifications of DNA</vt:lpstr>
      <vt:lpstr>PowerPoint Presentation</vt:lpstr>
      <vt:lpstr> https://en.wikipedia.org/wiki/Genomic_imprinting </vt:lpstr>
      <vt:lpstr>Pages 94-95</vt:lpstr>
      <vt:lpstr>PowerPoint Presentation</vt:lpstr>
      <vt:lpstr>PowerPoint Presentation</vt:lpstr>
      <vt:lpstr>PowerPoint Presentation</vt:lpstr>
      <vt:lpstr>C-banding  (binds only to centromere sequences) </vt:lpstr>
      <vt:lpstr>G (giemsa)-banding with schematic</vt:lpstr>
      <vt:lpstr>R (reverse)-banding next to G-banding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kind of experiment is this?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Telomeres</vt:lpstr>
      <vt:lpstr>PowerPoint Presentation</vt:lpstr>
      <vt:lpstr>PowerPoint Presentation</vt:lpstr>
      <vt:lpstr>Independent Study</vt:lpstr>
      <vt:lpstr>Back to Chapter 11 DNA replication and recombination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Taylor, Woods, Hughes experiment.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Pulse-chase experiments</vt:lpstr>
    </vt:vector>
  </TitlesOfParts>
  <Manager/>
  <Company>Minot State University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Biology Biol 480</dc:title>
  <dc:subject/>
  <dc:creator>Heidi Super</dc:creator>
  <cp:keywords/>
  <dc:description/>
  <cp:lastModifiedBy>Microsoft Office User</cp:lastModifiedBy>
  <cp:revision>115</cp:revision>
  <dcterms:created xsi:type="dcterms:W3CDTF">2012-08-22T01:19:49Z</dcterms:created>
  <dcterms:modified xsi:type="dcterms:W3CDTF">2019-02-01T12:01:05Z</dcterms:modified>
  <cp:category/>
</cp:coreProperties>
</file>